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Telegraf" panose="020B0604020202020204" charset="0"/>
      <p:regular r:id="rId14"/>
    </p:embeddedFont>
    <p:embeddedFont>
      <p:font typeface="Telegraf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3238500" cy="10287000"/>
            <a:chOff x="0" y="0"/>
            <a:chExt cx="852938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52938" cy="2709333"/>
            </a:xfrm>
            <a:custGeom>
              <a:avLst/>
              <a:gdLst/>
              <a:ahLst/>
              <a:cxnLst/>
              <a:rect l="l" t="t" r="r" b="b"/>
              <a:pathLst>
                <a:path w="852938" h="2709333">
                  <a:moveTo>
                    <a:pt x="0" y="0"/>
                  </a:moveTo>
                  <a:lnTo>
                    <a:pt x="852938" y="0"/>
                  </a:lnTo>
                  <a:lnTo>
                    <a:pt x="85293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E8B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852938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66750" y="666750"/>
            <a:ext cx="7191375" cy="8953500"/>
            <a:chOff x="0" y="0"/>
            <a:chExt cx="928643" cy="115619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28643" cy="1156192"/>
            </a:xfrm>
            <a:custGeom>
              <a:avLst/>
              <a:gdLst/>
              <a:ahLst/>
              <a:cxnLst/>
              <a:rect l="l" t="t" r="r" b="b"/>
              <a:pathLst>
                <a:path w="928643" h="1156192">
                  <a:moveTo>
                    <a:pt x="37679" y="0"/>
                  </a:moveTo>
                  <a:lnTo>
                    <a:pt x="890964" y="0"/>
                  </a:lnTo>
                  <a:cubicBezTo>
                    <a:pt x="900957" y="0"/>
                    <a:pt x="910541" y="3970"/>
                    <a:pt x="917607" y="11036"/>
                  </a:cubicBezTo>
                  <a:cubicBezTo>
                    <a:pt x="924673" y="18102"/>
                    <a:pt x="928643" y="27686"/>
                    <a:pt x="928643" y="37679"/>
                  </a:cubicBezTo>
                  <a:lnTo>
                    <a:pt x="928643" y="1118512"/>
                  </a:lnTo>
                  <a:cubicBezTo>
                    <a:pt x="928643" y="1139322"/>
                    <a:pt x="911774" y="1156192"/>
                    <a:pt x="890964" y="1156192"/>
                  </a:cubicBezTo>
                  <a:lnTo>
                    <a:pt x="37679" y="1156192"/>
                  </a:lnTo>
                  <a:cubicBezTo>
                    <a:pt x="16870" y="1156192"/>
                    <a:pt x="0" y="1139322"/>
                    <a:pt x="0" y="1118512"/>
                  </a:cubicBezTo>
                  <a:lnTo>
                    <a:pt x="0" y="37679"/>
                  </a:lnTo>
                  <a:cubicBezTo>
                    <a:pt x="0" y="16870"/>
                    <a:pt x="16870" y="0"/>
                    <a:pt x="37679" y="0"/>
                  </a:cubicBezTo>
                  <a:close/>
                </a:path>
              </a:pathLst>
            </a:custGeom>
            <a:blipFill>
              <a:blip r:embed="rId2"/>
              <a:stretch>
                <a:fillRect t="-199" b="-199"/>
              </a:stretch>
            </a:blipFill>
            <a:ln cap="rnd">
              <a:noFill/>
              <a:prstDash val="solid"/>
              <a:round/>
            </a:ln>
          </p:spPr>
        </p:sp>
      </p:grpSp>
      <p:grpSp>
        <p:nvGrpSpPr>
          <p:cNvPr id="7" name="Group 7"/>
          <p:cNvGrpSpPr/>
          <p:nvPr/>
        </p:nvGrpSpPr>
        <p:grpSpPr>
          <a:xfrm>
            <a:off x="9296400" y="666750"/>
            <a:ext cx="8324850" cy="4781550"/>
            <a:chOff x="0" y="0"/>
            <a:chExt cx="11099800" cy="6375400"/>
          </a:xfrm>
        </p:grpSpPr>
        <p:sp>
          <p:nvSpPr>
            <p:cNvPr id="8" name="TextBox 8"/>
            <p:cNvSpPr txBox="1"/>
            <p:nvPr/>
          </p:nvSpPr>
          <p:spPr>
            <a:xfrm>
              <a:off x="0" y="1174750"/>
              <a:ext cx="11099800" cy="5200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00"/>
                </a:lnSpc>
              </a:pPr>
              <a:r>
                <a:rPr lang="en-US" sz="9000" b="1" spc="-89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Digital Portfolio Templates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9525"/>
              <a:ext cx="11099800" cy="6064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99"/>
                </a:lnSpc>
              </a:pPr>
              <a:r>
                <a:rPr lang="en-US" sz="2999" b="1" spc="-29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Elevate Your Career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9296400" y="9144000"/>
            <a:ext cx="8324850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</a:pPr>
            <a:r>
              <a:rPr lang="en-US" sz="3000" spc="-3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Presented by [Your Name Here]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666750"/>
            <a:ext cx="5448300" cy="3460713"/>
            <a:chOff x="0" y="0"/>
            <a:chExt cx="7264400" cy="4614284"/>
          </a:xfrm>
        </p:grpSpPr>
        <p:sp>
          <p:nvSpPr>
            <p:cNvPr id="3" name="TextBox 3"/>
            <p:cNvSpPr txBox="1"/>
            <p:nvPr/>
          </p:nvSpPr>
          <p:spPr>
            <a:xfrm>
              <a:off x="0" y="3426834"/>
              <a:ext cx="7264400" cy="1187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</a:pPr>
              <a:r>
                <a:rPr lang="en-US" sz="3000" b="1" spc="-3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Balanced Approach to Professional Portfolios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7264400" cy="27188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699"/>
                </a:lnSpc>
              </a:pPr>
              <a:r>
                <a:rPr lang="en-US" sz="6999" b="1" spc="-69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Hybrid Template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419850" y="666750"/>
            <a:ext cx="5448300" cy="8058150"/>
            <a:chOff x="0" y="0"/>
            <a:chExt cx="643859" cy="95228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43859" cy="952281"/>
            </a:xfrm>
            <a:custGeom>
              <a:avLst/>
              <a:gdLst/>
              <a:ahLst/>
              <a:cxnLst/>
              <a:rect l="l" t="t" r="r" b="b"/>
              <a:pathLst>
                <a:path w="643859" h="952281">
                  <a:moveTo>
                    <a:pt x="49734" y="0"/>
                  </a:moveTo>
                  <a:lnTo>
                    <a:pt x="594125" y="0"/>
                  </a:lnTo>
                  <a:cubicBezTo>
                    <a:pt x="621592" y="0"/>
                    <a:pt x="643859" y="22267"/>
                    <a:pt x="643859" y="49734"/>
                  </a:cubicBezTo>
                  <a:lnTo>
                    <a:pt x="643859" y="902547"/>
                  </a:lnTo>
                  <a:cubicBezTo>
                    <a:pt x="643859" y="930015"/>
                    <a:pt x="621592" y="952281"/>
                    <a:pt x="594125" y="952281"/>
                  </a:cubicBezTo>
                  <a:lnTo>
                    <a:pt x="49734" y="952281"/>
                  </a:lnTo>
                  <a:cubicBezTo>
                    <a:pt x="22267" y="952281"/>
                    <a:pt x="0" y="930015"/>
                    <a:pt x="0" y="902547"/>
                  </a:cubicBezTo>
                  <a:lnTo>
                    <a:pt x="0" y="49734"/>
                  </a:lnTo>
                  <a:cubicBezTo>
                    <a:pt x="0" y="22267"/>
                    <a:pt x="22267" y="0"/>
                    <a:pt x="49734" y="0"/>
                  </a:cubicBezTo>
                  <a:close/>
                </a:path>
              </a:pathLst>
            </a:custGeom>
            <a:blipFill>
              <a:blip r:embed="rId2"/>
              <a:stretch>
                <a:fillRect t="-176" b="-176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15049500" y="0"/>
            <a:ext cx="3238500" cy="10287000"/>
            <a:chOff x="0" y="0"/>
            <a:chExt cx="852938" cy="27093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52938" cy="2709333"/>
            </a:xfrm>
            <a:custGeom>
              <a:avLst/>
              <a:gdLst/>
              <a:ahLst/>
              <a:cxnLst/>
              <a:rect l="l" t="t" r="r" b="b"/>
              <a:pathLst>
                <a:path w="852938" h="2709333">
                  <a:moveTo>
                    <a:pt x="0" y="0"/>
                  </a:moveTo>
                  <a:lnTo>
                    <a:pt x="852938" y="0"/>
                  </a:lnTo>
                  <a:lnTo>
                    <a:pt x="85293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E8B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852938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172950" y="666750"/>
            <a:ext cx="5448300" cy="8058150"/>
            <a:chOff x="0" y="0"/>
            <a:chExt cx="643859" cy="95228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43859" cy="952281"/>
            </a:xfrm>
            <a:custGeom>
              <a:avLst/>
              <a:gdLst/>
              <a:ahLst/>
              <a:cxnLst/>
              <a:rect l="l" t="t" r="r" b="b"/>
              <a:pathLst>
                <a:path w="643859" h="952281">
                  <a:moveTo>
                    <a:pt x="49734" y="0"/>
                  </a:moveTo>
                  <a:lnTo>
                    <a:pt x="594125" y="0"/>
                  </a:lnTo>
                  <a:cubicBezTo>
                    <a:pt x="621592" y="0"/>
                    <a:pt x="643859" y="22267"/>
                    <a:pt x="643859" y="49734"/>
                  </a:cubicBezTo>
                  <a:lnTo>
                    <a:pt x="643859" y="902547"/>
                  </a:lnTo>
                  <a:cubicBezTo>
                    <a:pt x="643859" y="930015"/>
                    <a:pt x="621592" y="952281"/>
                    <a:pt x="594125" y="952281"/>
                  </a:cubicBezTo>
                  <a:lnTo>
                    <a:pt x="49734" y="952281"/>
                  </a:lnTo>
                  <a:cubicBezTo>
                    <a:pt x="22267" y="952281"/>
                    <a:pt x="0" y="930015"/>
                    <a:pt x="0" y="902547"/>
                  </a:cubicBezTo>
                  <a:lnTo>
                    <a:pt x="0" y="49734"/>
                  </a:lnTo>
                  <a:cubicBezTo>
                    <a:pt x="0" y="22267"/>
                    <a:pt x="22267" y="0"/>
                    <a:pt x="49734" y="0"/>
                  </a:cubicBezTo>
                  <a:close/>
                </a:path>
              </a:pathLst>
            </a:custGeom>
            <a:blipFill>
              <a:blip r:embed="rId3"/>
              <a:stretch>
                <a:fillRect t="-176" b="-176"/>
              </a:stretch>
            </a:blipFill>
          </p:spPr>
        </p:sp>
      </p:grpSp>
      <p:sp>
        <p:nvSpPr>
          <p:cNvPr id="12" name="AutoShape 12"/>
          <p:cNvSpPr/>
          <p:nvPr/>
        </p:nvSpPr>
        <p:spPr>
          <a:xfrm>
            <a:off x="666750" y="9620250"/>
            <a:ext cx="1695450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666750" y="9676455"/>
            <a:ext cx="2571750" cy="217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679"/>
              </a:lnSpc>
              <a:spcBef>
                <a:spcPct val="0"/>
              </a:spcBef>
            </a:pPr>
            <a:r>
              <a:rPr lang="en-US" sz="1200" b="1" spc="-12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NOTES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526744" y="9676442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lvl="0" indent="0" algn="r">
              <a:lnSpc>
                <a:spcPts val="1679"/>
              </a:lnSpc>
              <a:spcBef>
                <a:spcPct val="0"/>
              </a:spcBef>
            </a:pPr>
            <a:r>
              <a:rPr lang="en-US" sz="1200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3238500" cy="10287000"/>
            <a:chOff x="0" y="0"/>
            <a:chExt cx="852938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52938" cy="2709333"/>
            </a:xfrm>
            <a:custGeom>
              <a:avLst/>
              <a:gdLst/>
              <a:ahLst/>
              <a:cxnLst/>
              <a:rect l="l" t="t" r="r" b="b"/>
              <a:pathLst>
                <a:path w="852938" h="2709333">
                  <a:moveTo>
                    <a:pt x="0" y="0"/>
                  </a:moveTo>
                  <a:lnTo>
                    <a:pt x="852938" y="0"/>
                  </a:lnTo>
                  <a:lnTo>
                    <a:pt x="85293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E8B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852938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66750" y="666750"/>
            <a:ext cx="6886575" cy="8058150"/>
            <a:chOff x="0" y="0"/>
            <a:chExt cx="813829" cy="95228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3829" cy="952281"/>
            </a:xfrm>
            <a:custGeom>
              <a:avLst/>
              <a:gdLst/>
              <a:ahLst/>
              <a:cxnLst/>
              <a:rect l="l" t="t" r="r" b="b"/>
              <a:pathLst>
                <a:path w="813829" h="952281">
                  <a:moveTo>
                    <a:pt x="39347" y="0"/>
                  </a:moveTo>
                  <a:lnTo>
                    <a:pt x="774482" y="0"/>
                  </a:lnTo>
                  <a:cubicBezTo>
                    <a:pt x="796213" y="0"/>
                    <a:pt x="813829" y="17616"/>
                    <a:pt x="813829" y="39347"/>
                  </a:cubicBezTo>
                  <a:lnTo>
                    <a:pt x="813829" y="912934"/>
                  </a:lnTo>
                  <a:cubicBezTo>
                    <a:pt x="813829" y="934665"/>
                    <a:pt x="796213" y="952281"/>
                    <a:pt x="774482" y="952281"/>
                  </a:cubicBezTo>
                  <a:lnTo>
                    <a:pt x="39347" y="952281"/>
                  </a:lnTo>
                  <a:cubicBezTo>
                    <a:pt x="17616" y="952281"/>
                    <a:pt x="0" y="934665"/>
                    <a:pt x="0" y="912934"/>
                  </a:cubicBezTo>
                  <a:lnTo>
                    <a:pt x="0" y="39347"/>
                  </a:lnTo>
                  <a:cubicBezTo>
                    <a:pt x="0" y="17616"/>
                    <a:pt x="17616" y="0"/>
                    <a:pt x="39347" y="0"/>
                  </a:cubicBezTo>
                  <a:close/>
                </a:path>
              </a:pathLst>
            </a:custGeom>
            <a:blipFill>
              <a:blip r:embed="rId2"/>
              <a:stretch>
                <a:fillRect t="-197" b="-197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9296400" y="666750"/>
            <a:ext cx="8324850" cy="3360326"/>
            <a:chOff x="0" y="0"/>
            <a:chExt cx="11099800" cy="4480435"/>
          </a:xfrm>
        </p:grpSpPr>
        <p:sp>
          <p:nvSpPr>
            <p:cNvPr id="8" name="TextBox 8"/>
            <p:cNvSpPr txBox="1"/>
            <p:nvPr/>
          </p:nvSpPr>
          <p:spPr>
            <a:xfrm>
              <a:off x="0" y="3062269"/>
              <a:ext cx="11099800" cy="14181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00"/>
                </a:lnSpc>
              </a:pPr>
              <a:r>
                <a:rPr lang="en-US" sz="2000" spc="-20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A well-maintained digital portfolio showcases </a:t>
              </a:r>
              <a:r>
                <a:rPr lang="en-US" sz="2000" b="1" spc="-2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current skills</a:t>
              </a:r>
              <a:r>
                <a:rPr lang="en-US" sz="2000" spc="-20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 and experiences. Tailoring your portfolio to reflect target audiences enhances relevance and engagement, allowing you to stand out in your field.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266950"/>
              <a:ext cx="11099800" cy="628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</a:pPr>
              <a:r>
                <a:rPr lang="en-US" sz="3000" b="1" spc="-3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Regularly update and tailor content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11099800" cy="14234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699"/>
                </a:lnSpc>
              </a:pPr>
              <a:r>
                <a:rPr lang="en-US" sz="6999" b="1" spc="-69">
                  <a:solidFill>
                    <a:srgbClr val="2E8B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Next Steps</a:t>
              </a:r>
            </a:p>
          </p:txBody>
        </p:sp>
      </p:grpSp>
      <p:sp>
        <p:nvSpPr>
          <p:cNvPr id="11" name="AutoShape 11"/>
          <p:cNvSpPr/>
          <p:nvPr/>
        </p:nvSpPr>
        <p:spPr>
          <a:xfrm>
            <a:off x="666750" y="9620250"/>
            <a:ext cx="1695450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12"/>
          <p:cNvSpPr txBox="1"/>
          <p:nvPr/>
        </p:nvSpPr>
        <p:spPr>
          <a:xfrm>
            <a:off x="666750" y="9676455"/>
            <a:ext cx="2571750" cy="217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679"/>
              </a:lnSpc>
              <a:spcBef>
                <a:spcPct val="0"/>
              </a:spcBef>
            </a:pPr>
            <a:r>
              <a:rPr lang="en-US" sz="1200" b="1" spc="-12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NOTES AND TIPS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7526744" y="9676442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lvl="0" indent="0" algn="r">
              <a:lnSpc>
                <a:spcPts val="1679"/>
              </a:lnSpc>
              <a:spcBef>
                <a:spcPct val="0"/>
              </a:spcBef>
            </a:pPr>
            <a:r>
              <a:rPr lang="en-US" sz="1200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419850" cy="10287000"/>
            <a:chOff x="0" y="0"/>
            <a:chExt cx="758673" cy="12156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58673" cy="1215678"/>
            </a:xfrm>
            <a:custGeom>
              <a:avLst/>
              <a:gdLst/>
              <a:ahLst/>
              <a:cxnLst/>
              <a:rect l="l" t="t" r="r" b="b"/>
              <a:pathLst>
                <a:path w="758673" h="1215678">
                  <a:moveTo>
                    <a:pt x="0" y="0"/>
                  </a:moveTo>
                  <a:lnTo>
                    <a:pt x="758673" y="0"/>
                  </a:lnTo>
                  <a:lnTo>
                    <a:pt x="758673" y="1215678"/>
                  </a:lnTo>
                  <a:lnTo>
                    <a:pt x="0" y="1215678"/>
                  </a:lnTo>
                  <a:close/>
                </a:path>
              </a:pathLst>
            </a:custGeom>
            <a:blipFill>
              <a:blip r:embed="rId2"/>
              <a:stretch>
                <a:fillRect t="-126" b="-126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7858125" y="666750"/>
            <a:ext cx="8324850" cy="2603538"/>
            <a:chOff x="0" y="0"/>
            <a:chExt cx="11099800" cy="3471383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11099800" cy="27188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699"/>
                </a:lnSpc>
              </a:pPr>
              <a:r>
                <a:rPr lang="en-US" sz="6999" b="1" spc="-69">
                  <a:solidFill>
                    <a:srgbClr val="2E8B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Contact Information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842733"/>
              <a:ext cx="11099800" cy="628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</a:pPr>
              <a:r>
                <a:rPr lang="en-US" sz="3000" b="1" spc="-3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We're here to help!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7858125" y="4246590"/>
            <a:ext cx="5753100" cy="898469"/>
            <a:chOff x="0" y="0"/>
            <a:chExt cx="7670800" cy="1197959"/>
          </a:xfrm>
        </p:grpSpPr>
        <p:sp>
          <p:nvSpPr>
            <p:cNvPr id="8" name="TextBox 8"/>
            <p:cNvSpPr txBox="1"/>
            <p:nvPr/>
          </p:nvSpPr>
          <p:spPr>
            <a:xfrm>
              <a:off x="0" y="-104775"/>
              <a:ext cx="7670800" cy="714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</a:pPr>
              <a:r>
                <a:rPr lang="en-US" sz="3000" b="1" spc="-3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Phone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719592"/>
              <a:ext cx="7670800" cy="4783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00"/>
                </a:lnSpc>
              </a:pPr>
              <a:r>
                <a:rPr lang="en-US" sz="2000" spc="-20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123-456-7890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858125" y="6032294"/>
            <a:ext cx="5753100" cy="901906"/>
            <a:chOff x="0" y="0"/>
            <a:chExt cx="7670800" cy="1202541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104775"/>
              <a:ext cx="7670800" cy="714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</a:pPr>
              <a:r>
                <a:rPr lang="en-US" sz="3000" b="1" u="none" strike="noStrike" spc="-3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Email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724175"/>
              <a:ext cx="7670800" cy="4783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00"/>
                </a:lnSpc>
              </a:pPr>
              <a:r>
                <a:rPr lang="en-US" sz="2000" spc="-20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hello@reallygreatsite.com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858125" y="7829550"/>
            <a:ext cx="5753100" cy="867604"/>
            <a:chOff x="0" y="0"/>
            <a:chExt cx="7670800" cy="1156805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104775"/>
              <a:ext cx="7670800" cy="714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</a:pPr>
              <a:r>
                <a:rPr lang="en-US" sz="3000" b="1" u="none" strike="noStrike" spc="-3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Website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678438"/>
              <a:ext cx="7670800" cy="4783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00"/>
                </a:lnSpc>
              </a:pPr>
              <a:r>
                <a:rPr lang="en-US" sz="2000" u="none" strike="noStrike" spc="-20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www.reallygreatsite.com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666750"/>
            <a:ext cx="6886575" cy="2332666"/>
            <a:chOff x="0" y="0"/>
            <a:chExt cx="9182100" cy="3110221"/>
          </a:xfrm>
        </p:grpSpPr>
        <p:sp>
          <p:nvSpPr>
            <p:cNvPr id="3" name="TextBox 3"/>
            <p:cNvSpPr txBox="1"/>
            <p:nvPr/>
          </p:nvSpPr>
          <p:spPr>
            <a:xfrm>
              <a:off x="0" y="-9525"/>
              <a:ext cx="9182100" cy="24005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822"/>
                </a:lnSpc>
              </a:pPr>
              <a:r>
                <a:rPr lang="en-US" sz="6202" b="1" spc="-62">
                  <a:solidFill>
                    <a:srgbClr val="2E8B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Essential Portfolio Components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481571"/>
              <a:ext cx="9182100" cy="628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</a:pPr>
              <a:r>
                <a:rPr lang="en-US" sz="3000" b="1" spc="-3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Personal Introduction &amp; Showcase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734675" y="4248076"/>
            <a:ext cx="5399474" cy="1617364"/>
            <a:chOff x="0" y="0"/>
            <a:chExt cx="7199298" cy="2156485"/>
          </a:xfrm>
        </p:grpSpPr>
        <p:sp>
          <p:nvSpPr>
            <p:cNvPr id="6" name="TextBox 6"/>
            <p:cNvSpPr txBox="1"/>
            <p:nvPr/>
          </p:nvSpPr>
          <p:spPr>
            <a:xfrm>
              <a:off x="0" y="-19050"/>
              <a:ext cx="7199298" cy="628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</a:pPr>
              <a:r>
                <a:rPr lang="en-US" sz="3000" b="1" spc="-3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Showcase of Work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738318"/>
              <a:ext cx="7199298" cy="14181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00"/>
                </a:lnSpc>
              </a:pPr>
              <a:r>
                <a:rPr lang="en-US" sz="2000" spc="-20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Highlighting standout projects effectively demonstrates your skills and achievements to potential employers or clients.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858125" y="1562100"/>
            <a:ext cx="2571750" cy="1790700"/>
            <a:chOff x="0" y="0"/>
            <a:chExt cx="1167319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167319" cy="812800"/>
            </a:xfrm>
            <a:custGeom>
              <a:avLst/>
              <a:gdLst/>
              <a:ahLst/>
              <a:cxnLst/>
              <a:rect l="l" t="t" r="r" b="b"/>
              <a:pathLst>
                <a:path w="1167319" h="812800">
                  <a:moveTo>
                    <a:pt x="69239" y="0"/>
                  </a:moveTo>
                  <a:lnTo>
                    <a:pt x="1098081" y="0"/>
                  </a:lnTo>
                  <a:cubicBezTo>
                    <a:pt x="1136320" y="0"/>
                    <a:pt x="1167319" y="30999"/>
                    <a:pt x="1167319" y="69239"/>
                  </a:cubicBezTo>
                  <a:lnTo>
                    <a:pt x="1167319" y="743561"/>
                  </a:lnTo>
                  <a:cubicBezTo>
                    <a:pt x="1167319" y="761925"/>
                    <a:pt x="1160024" y="779536"/>
                    <a:pt x="1147040" y="792521"/>
                  </a:cubicBezTo>
                  <a:cubicBezTo>
                    <a:pt x="1134055" y="805505"/>
                    <a:pt x="1116444" y="812800"/>
                    <a:pt x="1098081" y="812800"/>
                  </a:cubicBezTo>
                  <a:lnTo>
                    <a:pt x="69239" y="812800"/>
                  </a:lnTo>
                  <a:cubicBezTo>
                    <a:pt x="50875" y="812800"/>
                    <a:pt x="33264" y="805505"/>
                    <a:pt x="20279" y="792521"/>
                  </a:cubicBezTo>
                  <a:cubicBezTo>
                    <a:pt x="7295" y="779536"/>
                    <a:pt x="0" y="761925"/>
                    <a:pt x="0" y="743561"/>
                  </a:cubicBezTo>
                  <a:lnTo>
                    <a:pt x="0" y="69239"/>
                  </a:lnTo>
                  <a:cubicBezTo>
                    <a:pt x="0" y="50875"/>
                    <a:pt x="7295" y="33264"/>
                    <a:pt x="20279" y="20279"/>
                  </a:cubicBezTo>
                  <a:cubicBezTo>
                    <a:pt x="33264" y="7295"/>
                    <a:pt x="50875" y="0"/>
                    <a:pt x="69239" y="0"/>
                  </a:cubicBezTo>
                  <a:close/>
                </a:path>
              </a:pathLst>
            </a:custGeom>
            <a:blipFill>
              <a:blip r:embed="rId2"/>
              <a:stretch>
                <a:fillRect l="-365" r="-365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10734675" y="1562100"/>
            <a:ext cx="5448300" cy="1617364"/>
            <a:chOff x="0" y="0"/>
            <a:chExt cx="7264400" cy="2156485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19050"/>
              <a:ext cx="7264400" cy="628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</a:pPr>
              <a:r>
                <a:rPr lang="en-US" sz="3000" b="1" spc="-3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Personal Introduction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738318"/>
              <a:ext cx="7264400" cy="14181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00"/>
                </a:lnSpc>
              </a:pPr>
              <a:r>
                <a:rPr lang="en-US" sz="2000" spc="-20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A strong personal introduction highlights your expertise and invites connections in a professional context.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734675" y="6932307"/>
            <a:ext cx="5448300" cy="1617345"/>
            <a:chOff x="0" y="0"/>
            <a:chExt cx="7264400" cy="2156460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19050"/>
              <a:ext cx="7264400" cy="628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</a:pPr>
              <a:r>
                <a:rPr lang="en-US" sz="3000" b="1" spc="-3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Skills and Expertise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738293"/>
              <a:ext cx="7264400" cy="14181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00"/>
                </a:lnSpc>
              </a:pPr>
              <a:r>
                <a:rPr lang="en-US" sz="2000" spc="-20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Presenting your skills clearly with endorsements builds credibility and enhances appeal to prospective audiences.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7858125" y="4248076"/>
            <a:ext cx="2571750" cy="1790774"/>
            <a:chOff x="0" y="0"/>
            <a:chExt cx="1167319" cy="81283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167319" cy="812834"/>
            </a:xfrm>
            <a:custGeom>
              <a:avLst/>
              <a:gdLst/>
              <a:ahLst/>
              <a:cxnLst/>
              <a:rect l="l" t="t" r="r" b="b"/>
              <a:pathLst>
                <a:path w="1167319" h="812834">
                  <a:moveTo>
                    <a:pt x="69239" y="0"/>
                  </a:moveTo>
                  <a:lnTo>
                    <a:pt x="1098081" y="0"/>
                  </a:lnTo>
                  <a:cubicBezTo>
                    <a:pt x="1136320" y="0"/>
                    <a:pt x="1167319" y="30999"/>
                    <a:pt x="1167319" y="69239"/>
                  </a:cubicBezTo>
                  <a:lnTo>
                    <a:pt x="1167319" y="743595"/>
                  </a:lnTo>
                  <a:cubicBezTo>
                    <a:pt x="1167319" y="761958"/>
                    <a:pt x="1160024" y="779570"/>
                    <a:pt x="1147040" y="792554"/>
                  </a:cubicBezTo>
                  <a:cubicBezTo>
                    <a:pt x="1134055" y="805539"/>
                    <a:pt x="1116444" y="812834"/>
                    <a:pt x="1098081" y="812834"/>
                  </a:cubicBezTo>
                  <a:lnTo>
                    <a:pt x="69239" y="812834"/>
                  </a:lnTo>
                  <a:cubicBezTo>
                    <a:pt x="50875" y="812834"/>
                    <a:pt x="33264" y="805539"/>
                    <a:pt x="20279" y="792554"/>
                  </a:cubicBezTo>
                  <a:cubicBezTo>
                    <a:pt x="7295" y="779570"/>
                    <a:pt x="0" y="761958"/>
                    <a:pt x="0" y="743595"/>
                  </a:cubicBezTo>
                  <a:lnTo>
                    <a:pt x="0" y="69239"/>
                  </a:lnTo>
                  <a:cubicBezTo>
                    <a:pt x="0" y="50875"/>
                    <a:pt x="7295" y="33264"/>
                    <a:pt x="20279" y="20279"/>
                  </a:cubicBezTo>
                  <a:cubicBezTo>
                    <a:pt x="33264" y="7295"/>
                    <a:pt x="50875" y="0"/>
                    <a:pt x="69239" y="0"/>
                  </a:cubicBezTo>
                  <a:close/>
                </a:path>
              </a:pathLst>
            </a:custGeom>
            <a:blipFill>
              <a:blip r:embed="rId3"/>
              <a:stretch>
                <a:fillRect l="-367" r="-367"/>
              </a:stretch>
            </a:blipFill>
          </p:spPr>
        </p:sp>
      </p:grpSp>
      <p:grpSp>
        <p:nvGrpSpPr>
          <p:cNvPr id="18" name="Group 18"/>
          <p:cNvGrpSpPr/>
          <p:nvPr/>
        </p:nvGrpSpPr>
        <p:grpSpPr>
          <a:xfrm>
            <a:off x="7858125" y="6934126"/>
            <a:ext cx="2571750" cy="1790774"/>
            <a:chOff x="0" y="0"/>
            <a:chExt cx="1167319" cy="81283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167319" cy="812834"/>
            </a:xfrm>
            <a:custGeom>
              <a:avLst/>
              <a:gdLst/>
              <a:ahLst/>
              <a:cxnLst/>
              <a:rect l="l" t="t" r="r" b="b"/>
              <a:pathLst>
                <a:path w="1167319" h="812834">
                  <a:moveTo>
                    <a:pt x="69239" y="0"/>
                  </a:moveTo>
                  <a:lnTo>
                    <a:pt x="1098081" y="0"/>
                  </a:lnTo>
                  <a:cubicBezTo>
                    <a:pt x="1136320" y="0"/>
                    <a:pt x="1167319" y="30999"/>
                    <a:pt x="1167319" y="69239"/>
                  </a:cubicBezTo>
                  <a:lnTo>
                    <a:pt x="1167319" y="743595"/>
                  </a:lnTo>
                  <a:cubicBezTo>
                    <a:pt x="1167319" y="761958"/>
                    <a:pt x="1160024" y="779570"/>
                    <a:pt x="1147040" y="792554"/>
                  </a:cubicBezTo>
                  <a:cubicBezTo>
                    <a:pt x="1134055" y="805539"/>
                    <a:pt x="1116444" y="812834"/>
                    <a:pt x="1098081" y="812834"/>
                  </a:cubicBezTo>
                  <a:lnTo>
                    <a:pt x="69239" y="812834"/>
                  </a:lnTo>
                  <a:cubicBezTo>
                    <a:pt x="50875" y="812834"/>
                    <a:pt x="33264" y="805539"/>
                    <a:pt x="20279" y="792554"/>
                  </a:cubicBezTo>
                  <a:cubicBezTo>
                    <a:pt x="7295" y="779570"/>
                    <a:pt x="0" y="761958"/>
                    <a:pt x="0" y="743595"/>
                  </a:cubicBezTo>
                  <a:lnTo>
                    <a:pt x="0" y="69239"/>
                  </a:lnTo>
                  <a:cubicBezTo>
                    <a:pt x="0" y="50875"/>
                    <a:pt x="7295" y="33264"/>
                    <a:pt x="20279" y="20279"/>
                  </a:cubicBezTo>
                  <a:cubicBezTo>
                    <a:pt x="33264" y="7295"/>
                    <a:pt x="50875" y="0"/>
                    <a:pt x="69239" y="0"/>
                  </a:cubicBezTo>
                  <a:close/>
                </a:path>
              </a:pathLst>
            </a:custGeom>
            <a:blipFill>
              <a:blip r:embed="rId4"/>
              <a:stretch>
                <a:fillRect l="-367" r="-367"/>
              </a:stretch>
            </a:blipFill>
          </p:spPr>
        </p:sp>
      </p:grpSp>
      <p:sp>
        <p:nvSpPr>
          <p:cNvPr id="20" name="AutoShape 20"/>
          <p:cNvSpPr/>
          <p:nvPr/>
        </p:nvSpPr>
        <p:spPr>
          <a:xfrm>
            <a:off x="666750" y="9620250"/>
            <a:ext cx="1695450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/>
          <p:cNvSpPr txBox="1"/>
          <p:nvPr/>
        </p:nvSpPr>
        <p:spPr>
          <a:xfrm>
            <a:off x="666750" y="9676455"/>
            <a:ext cx="2571750" cy="217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679"/>
              </a:lnSpc>
              <a:spcBef>
                <a:spcPct val="0"/>
              </a:spcBef>
            </a:pPr>
            <a:r>
              <a:rPr lang="en-US" sz="1200" b="1" spc="-12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NOTES AND OBSERVATIONS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7432103" y="9676442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lvl="0" indent="0" algn="r">
              <a:lnSpc>
                <a:spcPts val="1679"/>
              </a:lnSpc>
              <a:spcBef>
                <a:spcPct val="0"/>
              </a:spcBef>
            </a:pPr>
            <a:r>
              <a:rPr lang="en-US" sz="1200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666750"/>
            <a:ext cx="5448300" cy="3460713"/>
            <a:chOff x="0" y="0"/>
            <a:chExt cx="7264400" cy="4614284"/>
          </a:xfrm>
        </p:grpSpPr>
        <p:sp>
          <p:nvSpPr>
            <p:cNvPr id="3" name="TextBox 3"/>
            <p:cNvSpPr txBox="1"/>
            <p:nvPr/>
          </p:nvSpPr>
          <p:spPr>
            <a:xfrm>
              <a:off x="0" y="3426834"/>
              <a:ext cx="7264400" cy="1187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</a:pPr>
              <a:r>
                <a:rPr lang="en-US" sz="3000" b="1" spc="-3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Good vs. Poor Design Examples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7264400" cy="27188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699"/>
                </a:lnSpc>
              </a:pPr>
              <a:r>
                <a:rPr lang="en-US" sz="6999" b="1" spc="-69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Consistent Branding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419850" y="666750"/>
            <a:ext cx="5448300" cy="8058150"/>
            <a:chOff x="0" y="0"/>
            <a:chExt cx="643859" cy="95228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43859" cy="952281"/>
            </a:xfrm>
            <a:custGeom>
              <a:avLst/>
              <a:gdLst/>
              <a:ahLst/>
              <a:cxnLst/>
              <a:rect l="l" t="t" r="r" b="b"/>
              <a:pathLst>
                <a:path w="643859" h="952281">
                  <a:moveTo>
                    <a:pt x="49734" y="0"/>
                  </a:moveTo>
                  <a:lnTo>
                    <a:pt x="594125" y="0"/>
                  </a:lnTo>
                  <a:cubicBezTo>
                    <a:pt x="621592" y="0"/>
                    <a:pt x="643859" y="22267"/>
                    <a:pt x="643859" y="49734"/>
                  </a:cubicBezTo>
                  <a:lnTo>
                    <a:pt x="643859" y="902547"/>
                  </a:lnTo>
                  <a:cubicBezTo>
                    <a:pt x="643859" y="930015"/>
                    <a:pt x="621592" y="952281"/>
                    <a:pt x="594125" y="952281"/>
                  </a:cubicBezTo>
                  <a:lnTo>
                    <a:pt x="49734" y="952281"/>
                  </a:lnTo>
                  <a:cubicBezTo>
                    <a:pt x="22267" y="952281"/>
                    <a:pt x="0" y="930015"/>
                    <a:pt x="0" y="902547"/>
                  </a:cubicBezTo>
                  <a:lnTo>
                    <a:pt x="0" y="49734"/>
                  </a:lnTo>
                  <a:cubicBezTo>
                    <a:pt x="0" y="22267"/>
                    <a:pt x="22267" y="0"/>
                    <a:pt x="49734" y="0"/>
                  </a:cubicBezTo>
                  <a:close/>
                </a:path>
              </a:pathLst>
            </a:custGeom>
            <a:blipFill>
              <a:blip r:embed="rId2"/>
              <a:stretch>
                <a:fillRect t="-176" b="-176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15049500" y="0"/>
            <a:ext cx="3238500" cy="10287000"/>
            <a:chOff x="0" y="0"/>
            <a:chExt cx="852938" cy="27093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52938" cy="2709333"/>
            </a:xfrm>
            <a:custGeom>
              <a:avLst/>
              <a:gdLst/>
              <a:ahLst/>
              <a:cxnLst/>
              <a:rect l="l" t="t" r="r" b="b"/>
              <a:pathLst>
                <a:path w="852938" h="2709333">
                  <a:moveTo>
                    <a:pt x="0" y="0"/>
                  </a:moveTo>
                  <a:lnTo>
                    <a:pt x="852938" y="0"/>
                  </a:lnTo>
                  <a:lnTo>
                    <a:pt x="85293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E8B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852938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172950" y="666750"/>
            <a:ext cx="5448300" cy="8058150"/>
            <a:chOff x="0" y="0"/>
            <a:chExt cx="643859" cy="95228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43859" cy="952281"/>
            </a:xfrm>
            <a:custGeom>
              <a:avLst/>
              <a:gdLst/>
              <a:ahLst/>
              <a:cxnLst/>
              <a:rect l="l" t="t" r="r" b="b"/>
              <a:pathLst>
                <a:path w="643859" h="952281">
                  <a:moveTo>
                    <a:pt x="49734" y="0"/>
                  </a:moveTo>
                  <a:lnTo>
                    <a:pt x="594125" y="0"/>
                  </a:lnTo>
                  <a:cubicBezTo>
                    <a:pt x="621592" y="0"/>
                    <a:pt x="643859" y="22267"/>
                    <a:pt x="643859" y="49734"/>
                  </a:cubicBezTo>
                  <a:lnTo>
                    <a:pt x="643859" y="902547"/>
                  </a:lnTo>
                  <a:cubicBezTo>
                    <a:pt x="643859" y="930015"/>
                    <a:pt x="621592" y="952281"/>
                    <a:pt x="594125" y="952281"/>
                  </a:cubicBezTo>
                  <a:lnTo>
                    <a:pt x="49734" y="952281"/>
                  </a:lnTo>
                  <a:cubicBezTo>
                    <a:pt x="22267" y="952281"/>
                    <a:pt x="0" y="930015"/>
                    <a:pt x="0" y="902547"/>
                  </a:cubicBezTo>
                  <a:lnTo>
                    <a:pt x="0" y="49734"/>
                  </a:lnTo>
                  <a:cubicBezTo>
                    <a:pt x="0" y="22267"/>
                    <a:pt x="22267" y="0"/>
                    <a:pt x="49734" y="0"/>
                  </a:cubicBezTo>
                  <a:close/>
                </a:path>
              </a:pathLst>
            </a:custGeom>
            <a:blipFill>
              <a:blip r:embed="rId3"/>
              <a:stretch>
                <a:fillRect t="-176" b="-176"/>
              </a:stretch>
            </a:blipFill>
          </p:spPr>
        </p:sp>
      </p:grpSp>
      <p:sp>
        <p:nvSpPr>
          <p:cNvPr id="12" name="AutoShape 12"/>
          <p:cNvSpPr/>
          <p:nvPr/>
        </p:nvSpPr>
        <p:spPr>
          <a:xfrm>
            <a:off x="666750" y="9620250"/>
            <a:ext cx="1695450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666750" y="9676455"/>
            <a:ext cx="2571750" cy="217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679"/>
              </a:lnSpc>
              <a:spcBef>
                <a:spcPct val="0"/>
              </a:spcBef>
            </a:pPr>
            <a:r>
              <a:rPr lang="en-US" sz="1200" b="1" spc="-12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DESIGN INSIGHTS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526744" y="9676442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lvl="0" indent="0" algn="r">
              <a:lnSpc>
                <a:spcPts val="1679"/>
              </a:lnSpc>
              <a:spcBef>
                <a:spcPct val="0"/>
              </a:spcBef>
            </a:pPr>
            <a:r>
              <a:rPr lang="en-US" sz="1200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666750"/>
            <a:ext cx="5448300" cy="3460713"/>
            <a:chOff x="0" y="0"/>
            <a:chExt cx="7264400" cy="4614284"/>
          </a:xfrm>
        </p:grpSpPr>
        <p:sp>
          <p:nvSpPr>
            <p:cNvPr id="3" name="TextBox 3"/>
            <p:cNvSpPr txBox="1"/>
            <p:nvPr/>
          </p:nvSpPr>
          <p:spPr>
            <a:xfrm>
              <a:off x="0" y="3426834"/>
              <a:ext cx="7264400" cy="1187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</a:pPr>
              <a:r>
                <a:rPr lang="en-US" sz="3000" b="1" spc="-3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Intuitive Navigation: Good vs. Poor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7264400" cy="27188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699"/>
                </a:lnSpc>
              </a:pPr>
              <a:r>
                <a:rPr lang="en-US" sz="6999" b="1" spc="-69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Design Principles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419850" y="666750"/>
            <a:ext cx="5448300" cy="8058150"/>
            <a:chOff x="0" y="0"/>
            <a:chExt cx="643859" cy="95228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43859" cy="952281"/>
            </a:xfrm>
            <a:custGeom>
              <a:avLst/>
              <a:gdLst/>
              <a:ahLst/>
              <a:cxnLst/>
              <a:rect l="l" t="t" r="r" b="b"/>
              <a:pathLst>
                <a:path w="643859" h="952281">
                  <a:moveTo>
                    <a:pt x="49734" y="0"/>
                  </a:moveTo>
                  <a:lnTo>
                    <a:pt x="594125" y="0"/>
                  </a:lnTo>
                  <a:cubicBezTo>
                    <a:pt x="621592" y="0"/>
                    <a:pt x="643859" y="22267"/>
                    <a:pt x="643859" y="49734"/>
                  </a:cubicBezTo>
                  <a:lnTo>
                    <a:pt x="643859" y="902547"/>
                  </a:lnTo>
                  <a:cubicBezTo>
                    <a:pt x="643859" y="930015"/>
                    <a:pt x="621592" y="952281"/>
                    <a:pt x="594125" y="952281"/>
                  </a:cubicBezTo>
                  <a:lnTo>
                    <a:pt x="49734" y="952281"/>
                  </a:lnTo>
                  <a:cubicBezTo>
                    <a:pt x="22267" y="952281"/>
                    <a:pt x="0" y="930015"/>
                    <a:pt x="0" y="902547"/>
                  </a:cubicBezTo>
                  <a:lnTo>
                    <a:pt x="0" y="49734"/>
                  </a:lnTo>
                  <a:cubicBezTo>
                    <a:pt x="0" y="22267"/>
                    <a:pt x="22267" y="0"/>
                    <a:pt x="49734" y="0"/>
                  </a:cubicBezTo>
                  <a:close/>
                </a:path>
              </a:pathLst>
            </a:custGeom>
            <a:blipFill>
              <a:blip r:embed="rId2"/>
              <a:stretch>
                <a:fillRect t="-176" b="-176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15049500" y="0"/>
            <a:ext cx="3238500" cy="10287000"/>
            <a:chOff x="0" y="0"/>
            <a:chExt cx="852938" cy="27093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52938" cy="2709333"/>
            </a:xfrm>
            <a:custGeom>
              <a:avLst/>
              <a:gdLst/>
              <a:ahLst/>
              <a:cxnLst/>
              <a:rect l="l" t="t" r="r" b="b"/>
              <a:pathLst>
                <a:path w="852938" h="2709333">
                  <a:moveTo>
                    <a:pt x="0" y="0"/>
                  </a:moveTo>
                  <a:lnTo>
                    <a:pt x="852938" y="0"/>
                  </a:lnTo>
                  <a:lnTo>
                    <a:pt x="85293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E8B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852938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172950" y="666750"/>
            <a:ext cx="5448300" cy="8058150"/>
            <a:chOff x="0" y="0"/>
            <a:chExt cx="643859" cy="95228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43859" cy="952281"/>
            </a:xfrm>
            <a:custGeom>
              <a:avLst/>
              <a:gdLst/>
              <a:ahLst/>
              <a:cxnLst/>
              <a:rect l="l" t="t" r="r" b="b"/>
              <a:pathLst>
                <a:path w="643859" h="952281">
                  <a:moveTo>
                    <a:pt x="49734" y="0"/>
                  </a:moveTo>
                  <a:lnTo>
                    <a:pt x="594125" y="0"/>
                  </a:lnTo>
                  <a:cubicBezTo>
                    <a:pt x="621592" y="0"/>
                    <a:pt x="643859" y="22267"/>
                    <a:pt x="643859" y="49734"/>
                  </a:cubicBezTo>
                  <a:lnTo>
                    <a:pt x="643859" y="902547"/>
                  </a:lnTo>
                  <a:cubicBezTo>
                    <a:pt x="643859" y="930015"/>
                    <a:pt x="621592" y="952281"/>
                    <a:pt x="594125" y="952281"/>
                  </a:cubicBezTo>
                  <a:lnTo>
                    <a:pt x="49734" y="952281"/>
                  </a:lnTo>
                  <a:cubicBezTo>
                    <a:pt x="22267" y="952281"/>
                    <a:pt x="0" y="930015"/>
                    <a:pt x="0" y="902547"/>
                  </a:cubicBezTo>
                  <a:lnTo>
                    <a:pt x="0" y="49734"/>
                  </a:lnTo>
                  <a:cubicBezTo>
                    <a:pt x="0" y="22267"/>
                    <a:pt x="22267" y="0"/>
                    <a:pt x="49734" y="0"/>
                  </a:cubicBezTo>
                  <a:close/>
                </a:path>
              </a:pathLst>
            </a:custGeom>
            <a:blipFill>
              <a:blip r:embed="rId3"/>
              <a:stretch>
                <a:fillRect t="-176" b="-176"/>
              </a:stretch>
            </a:blipFill>
          </p:spPr>
        </p:sp>
      </p:grpSp>
      <p:sp>
        <p:nvSpPr>
          <p:cNvPr id="12" name="AutoShape 12"/>
          <p:cNvSpPr/>
          <p:nvPr/>
        </p:nvSpPr>
        <p:spPr>
          <a:xfrm>
            <a:off x="666750" y="9620250"/>
            <a:ext cx="1695450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666750" y="9676455"/>
            <a:ext cx="2571750" cy="217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679"/>
              </a:lnSpc>
              <a:spcBef>
                <a:spcPct val="0"/>
              </a:spcBef>
            </a:pPr>
            <a:r>
              <a:rPr lang="en-US" sz="1200" b="1" spc="-12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NOTES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526744" y="9676442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lvl="0" indent="0" algn="r">
              <a:lnSpc>
                <a:spcPts val="1679"/>
              </a:lnSpc>
              <a:spcBef>
                <a:spcPct val="0"/>
              </a:spcBef>
            </a:pPr>
            <a:r>
              <a:rPr lang="en-US" sz="1200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666750"/>
            <a:ext cx="5448300" cy="3460713"/>
            <a:chOff x="0" y="0"/>
            <a:chExt cx="7264400" cy="4614284"/>
          </a:xfrm>
        </p:grpSpPr>
        <p:sp>
          <p:nvSpPr>
            <p:cNvPr id="3" name="TextBox 3"/>
            <p:cNvSpPr txBox="1"/>
            <p:nvPr/>
          </p:nvSpPr>
          <p:spPr>
            <a:xfrm>
              <a:off x="0" y="3426834"/>
              <a:ext cx="7264400" cy="1187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</a:pPr>
              <a:r>
                <a:rPr lang="en-US" sz="3000" b="1" spc="-3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Mobile Responsiveness: Good vs. Poor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7264400" cy="27188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699"/>
                </a:lnSpc>
              </a:pPr>
              <a:r>
                <a:rPr lang="en-US" sz="6999" b="1" spc="-69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Design Principles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419850" y="666750"/>
            <a:ext cx="5448300" cy="8058150"/>
            <a:chOff x="0" y="0"/>
            <a:chExt cx="643859" cy="95228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43859" cy="952281"/>
            </a:xfrm>
            <a:custGeom>
              <a:avLst/>
              <a:gdLst/>
              <a:ahLst/>
              <a:cxnLst/>
              <a:rect l="l" t="t" r="r" b="b"/>
              <a:pathLst>
                <a:path w="643859" h="952281">
                  <a:moveTo>
                    <a:pt x="49734" y="0"/>
                  </a:moveTo>
                  <a:lnTo>
                    <a:pt x="594125" y="0"/>
                  </a:lnTo>
                  <a:cubicBezTo>
                    <a:pt x="621592" y="0"/>
                    <a:pt x="643859" y="22267"/>
                    <a:pt x="643859" y="49734"/>
                  </a:cubicBezTo>
                  <a:lnTo>
                    <a:pt x="643859" y="902547"/>
                  </a:lnTo>
                  <a:cubicBezTo>
                    <a:pt x="643859" y="930015"/>
                    <a:pt x="621592" y="952281"/>
                    <a:pt x="594125" y="952281"/>
                  </a:cubicBezTo>
                  <a:lnTo>
                    <a:pt x="49734" y="952281"/>
                  </a:lnTo>
                  <a:cubicBezTo>
                    <a:pt x="22267" y="952281"/>
                    <a:pt x="0" y="930015"/>
                    <a:pt x="0" y="902547"/>
                  </a:cubicBezTo>
                  <a:lnTo>
                    <a:pt x="0" y="49734"/>
                  </a:lnTo>
                  <a:cubicBezTo>
                    <a:pt x="0" y="22267"/>
                    <a:pt x="22267" y="0"/>
                    <a:pt x="49734" y="0"/>
                  </a:cubicBezTo>
                  <a:close/>
                </a:path>
              </a:pathLst>
            </a:custGeom>
            <a:blipFill>
              <a:blip r:embed="rId2"/>
              <a:stretch>
                <a:fillRect t="-176" b="-176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15049500" y="0"/>
            <a:ext cx="3238500" cy="10287000"/>
            <a:chOff x="0" y="0"/>
            <a:chExt cx="852938" cy="27093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52938" cy="2709333"/>
            </a:xfrm>
            <a:custGeom>
              <a:avLst/>
              <a:gdLst/>
              <a:ahLst/>
              <a:cxnLst/>
              <a:rect l="l" t="t" r="r" b="b"/>
              <a:pathLst>
                <a:path w="852938" h="2709333">
                  <a:moveTo>
                    <a:pt x="0" y="0"/>
                  </a:moveTo>
                  <a:lnTo>
                    <a:pt x="852938" y="0"/>
                  </a:lnTo>
                  <a:lnTo>
                    <a:pt x="85293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E8B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852938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172950" y="666750"/>
            <a:ext cx="5448300" cy="8058150"/>
            <a:chOff x="0" y="0"/>
            <a:chExt cx="643859" cy="95228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43859" cy="952281"/>
            </a:xfrm>
            <a:custGeom>
              <a:avLst/>
              <a:gdLst/>
              <a:ahLst/>
              <a:cxnLst/>
              <a:rect l="l" t="t" r="r" b="b"/>
              <a:pathLst>
                <a:path w="643859" h="952281">
                  <a:moveTo>
                    <a:pt x="49734" y="0"/>
                  </a:moveTo>
                  <a:lnTo>
                    <a:pt x="594125" y="0"/>
                  </a:lnTo>
                  <a:cubicBezTo>
                    <a:pt x="621592" y="0"/>
                    <a:pt x="643859" y="22267"/>
                    <a:pt x="643859" y="49734"/>
                  </a:cubicBezTo>
                  <a:lnTo>
                    <a:pt x="643859" y="902547"/>
                  </a:lnTo>
                  <a:cubicBezTo>
                    <a:pt x="643859" y="930015"/>
                    <a:pt x="621592" y="952281"/>
                    <a:pt x="594125" y="952281"/>
                  </a:cubicBezTo>
                  <a:lnTo>
                    <a:pt x="49734" y="952281"/>
                  </a:lnTo>
                  <a:cubicBezTo>
                    <a:pt x="22267" y="952281"/>
                    <a:pt x="0" y="930015"/>
                    <a:pt x="0" y="902547"/>
                  </a:cubicBezTo>
                  <a:lnTo>
                    <a:pt x="0" y="49734"/>
                  </a:lnTo>
                  <a:cubicBezTo>
                    <a:pt x="0" y="22267"/>
                    <a:pt x="22267" y="0"/>
                    <a:pt x="49734" y="0"/>
                  </a:cubicBezTo>
                  <a:close/>
                </a:path>
              </a:pathLst>
            </a:custGeom>
            <a:blipFill>
              <a:blip r:embed="rId3"/>
              <a:stretch>
                <a:fillRect t="-176" b="-176"/>
              </a:stretch>
            </a:blipFill>
          </p:spPr>
        </p:sp>
      </p:grpSp>
      <p:sp>
        <p:nvSpPr>
          <p:cNvPr id="12" name="AutoShape 12"/>
          <p:cNvSpPr/>
          <p:nvPr/>
        </p:nvSpPr>
        <p:spPr>
          <a:xfrm>
            <a:off x="666750" y="9620250"/>
            <a:ext cx="1695450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666750" y="9676455"/>
            <a:ext cx="2571750" cy="217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679"/>
              </a:lnSpc>
              <a:spcBef>
                <a:spcPct val="0"/>
              </a:spcBef>
            </a:pPr>
            <a:r>
              <a:rPr lang="en-US" sz="1200" b="1" spc="-12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NOTES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526744" y="9676442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lvl="0" indent="0" algn="r">
              <a:lnSpc>
                <a:spcPts val="1679"/>
              </a:lnSpc>
              <a:spcBef>
                <a:spcPct val="0"/>
              </a:spcBef>
            </a:pPr>
            <a:r>
              <a:rPr lang="en-US" sz="1200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666750"/>
            <a:ext cx="5448300" cy="3460713"/>
            <a:chOff x="0" y="0"/>
            <a:chExt cx="7264400" cy="4614284"/>
          </a:xfrm>
        </p:grpSpPr>
        <p:sp>
          <p:nvSpPr>
            <p:cNvPr id="3" name="TextBox 3"/>
            <p:cNvSpPr txBox="1"/>
            <p:nvPr/>
          </p:nvSpPr>
          <p:spPr>
            <a:xfrm>
              <a:off x="0" y="3426834"/>
              <a:ext cx="7264400" cy="1187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</a:pPr>
              <a:r>
                <a:rPr lang="en-US" sz="3000" b="1" spc="-3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Effective Multimedia Use: Good vs. Poor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7264400" cy="27188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699"/>
                </a:lnSpc>
              </a:pPr>
              <a:r>
                <a:rPr lang="en-US" sz="6999" b="1" spc="-69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Design Principles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419850" y="666750"/>
            <a:ext cx="5448300" cy="8058150"/>
            <a:chOff x="0" y="0"/>
            <a:chExt cx="643859" cy="95228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43859" cy="952281"/>
            </a:xfrm>
            <a:custGeom>
              <a:avLst/>
              <a:gdLst/>
              <a:ahLst/>
              <a:cxnLst/>
              <a:rect l="l" t="t" r="r" b="b"/>
              <a:pathLst>
                <a:path w="643859" h="952281">
                  <a:moveTo>
                    <a:pt x="49734" y="0"/>
                  </a:moveTo>
                  <a:lnTo>
                    <a:pt x="594125" y="0"/>
                  </a:lnTo>
                  <a:cubicBezTo>
                    <a:pt x="621592" y="0"/>
                    <a:pt x="643859" y="22267"/>
                    <a:pt x="643859" y="49734"/>
                  </a:cubicBezTo>
                  <a:lnTo>
                    <a:pt x="643859" y="902547"/>
                  </a:lnTo>
                  <a:cubicBezTo>
                    <a:pt x="643859" y="930015"/>
                    <a:pt x="621592" y="952281"/>
                    <a:pt x="594125" y="952281"/>
                  </a:cubicBezTo>
                  <a:lnTo>
                    <a:pt x="49734" y="952281"/>
                  </a:lnTo>
                  <a:cubicBezTo>
                    <a:pt x="22267" y="952281"/>
                    <a:pt x="0" y="930015"/>
                    <a:pt x="0" y="902547"/>
                  </a:cubicBezTo>
                  <a:lnTo>
                    <a:pt x="0" y="49734"/>
                  </a:lnTo>
                  <a:cubicBezTo>
                    <a:pt x="0" y="22267"/>
                    <a:pt x="22267" y="0"/>
                    <a:pt x="49734" y="0"/>
                  </a:cubicBezTo>
                  <a:close/>
                </a:path>
              </a:pathLst>
            </a:custGeom>
            <a:blipFill>
              <a:blip r:embed="rId2"/>
              <a:stretch>
                <a:fillRect t="-176" b="-176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15049500" y="0"/>
            <a:ext cx="3238500" cy="10287000"/>
            <a:chOff x="0" y="0"/>
            <a:chExt cx="852938" cy="27093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52938" cy="2709333"/>
            </a:xfrm>
            <a:custGeom>
              <a:avLst/>
              <a:gdLst/>
              <a:ahLst/>
              <a:cxnLst/>
              <a:rect l="l" t="t" r="r" b="b"/>
              <a:pathLst>
                <a:path w="852938" h="2709333">
                  <a:moveTo>
                    <a:pt x="0" y="0"/>
                  </a:moveTo>
                  <a:lnTo>
                    <a:pt x="852938" y="0"/>
                  </a:lnTo>
                  <a:lnTo>
                    <a:pt x="85293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E8B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852938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172950" y="666750"/>
            <a:ext cx="5448300" cy="8058150"/>
            <a:chOff x="0" y="0"/>
            <a:chExt cx="643859" cy="95228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43859" cy="952281"/>
            </a:xfrm>
            <a:custGeom>
              <a:avLst/>
              <a:gdLst/>
              <a:ahLst/>
              <a:cxnLst/>
              <a:rect l="l" t="t" r="r" b="b"/>
              <a:pathLst>
                <a:path w="643859" h="952281">
                  <a:moveTo>
                    <a:pt x="49734" y="0"/>
                  </a:moveTo>
                  <a:lnTo>
                    <a:pt x="594125" y="0"/>
                  </a:lnTo>
                  <a:cubicBezTo>
                    <a:pt x="621592" y="0"/>
                    <a:pt x="643859" y="22267"/>
                    <a:pt x="643859" y="49734"/>
                  </a:cubicBezTo>
                  <a:lnTo>
                    <a:pt x="643859" y="902547"/>
                  </a:lnTo>
                  <a:cubicBezTo>
                    <a:pt x="643859" y="930015"/>
                    <a:pt x="621592" y="952281"/>
                    <a:pt x="594125" y="952281"/>
                  </a:cubicBezTo>
                  <a:lnTo>
                    <a:pt x="49734" y="952281"/>
                  </a:lnTo>
                  <a:cubicBezTo>
                    <a:pt x="22267" y="952281"/>
                    <a:pt x="0" y="930015"/>
                    <a:pt x="0" y="902547"/>
                  </a:cubicBezTo>
                  <a:lnTo>
                    <a:pt x="0" y="49734"/>
                  </a:lnTo>
                  <a:cubicBezTo>
                    <a:pt x="0" y="22267"/>
                    <a:pt x="22267" y="0"/>
                    <a:pt x="49734" y="0"/>
                  </a:cubicBezTo>
                  <a:close/>
                </a:path>
              </a:pathLst>
            </a:custGeom>
            <a:blipFill>
              <a:blip r:embed="rId3"/>
              <a:stretch>
                <a:fillRect t="-176" b="-176"/>
              </a:stretch>
            </a:blipFill>
          </p:spPr>
        </p:sp>
      </p:grpSp>
      <p:sp>
        <p:nvSpPr>
          <p:cNvPr id="12" name="AutoShape 12"/>
          <p:cNvSpPr/>
          <p:nvPr/>
        </p:nvSpPr>
        <p:spPr>
          <a:xfrm>
            <a:off x="666750" y="9620250"/>
            <a:ext cx="1695450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666750" y="9676455"/>
            <a:ext cx="2571750" cy="217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679"/>
              </a:lnSpc>
              <a:spcBef>
                <a:spcPct val="0"/>
              </a:spcBef>
            </a:pPr>
            <a:r>
              <a:rPr lang="en-US" sz="1200" b="1" spc="-12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CONSIDERATIONS FOR DESIGN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526744" y="9676442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lvl="0" indent="0" algn="r">
              <a:lnSpc>
                <a:spcPts val="1679"/>
              </a:lnSpc>
              <a:spcBef>
                <a:spcPct val="0"/>
              </a:spcBef>
            </a:pPr>
            <a:r>
              <a:rPr lang="en-US" sz="1200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666750"/>
            <a:ext cx="5448300" cy="3460713"/>
            <a:chOff x="0" y="0"/>
            <a:chExt cx="7264400" cy="4614284"/>
          </a:xfrm>
        </p:grpSpPr>
        <p:sp>
          <p:nvSpPr>
            <p:cNvPr id="3" name="TextBox 3"/>
            <p:cNvSpPr txBox="1"/>
            <p:nvPr/>
          </p:nvSpPr>
          <p:spPr>
            <a:xfrm>
              <a:off x="0" y="3426834"/>
              <a:ext cx="7264400" cy="1187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</a:pPr>
              <a:r>
                <a:rPr lang="en-US" sz="3000" b="1" spc="-3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Clarity and Simplicity for Professionals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7264400" cy="27188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699"/>
                </a:lnSpc>
              </a:pPr>
              <a:r>
                <a:rPr lang="en-US" sz="6999" b="1" spc="-69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Minimalist Template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419850" y="666750"/>
            <a:ext cx="5448300" cy="8058150"/>
            <a:chOff x="0" y="0"/>
            <a:chExt cx="643859" cy="95228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43859" cy="952281"/>
            </a:xfrm>
            <a:custGeom>
              <a:avLst/>
              <a:gdLst/>
              <a:ahLst/>
              <a:cxnLst/>
              <a:rect l="l" t="t" r="r" b="b"/>
              <a:pathLst>
                <a:path w="643859" h="952281">
                  <a:moveTo>
                    <a:pt x="49734" y="0"/>
                  </a:moveTo>
                  <a:lnTo>
                    <a:pt x="594125" y="0"/>
                  </a:lnTo>
                  <a:cubicBezTo>
                    <a:pt x="621592" y="0"/>
                    <a:pt x="643859" y="22267"/>
                    <a:pt x="643859" y="49734"/>
                  </a:cubicBezTo>
                  <a:lnTo>
                    <a:pt x="643859" y="902547"/>
                  </a:lnTo>
                  <a:cubicBezTo>
                    <a:pt x="643859" y="930015"/>
                    <a:pt x="621592" y="952281"/>
                    <a:pt x="594125" y="952281"/>
                  </a:cubicBezTo>
                  <a:lnTo>
                    <a:pt x="49734" y="952281"/>
                  </a:lnTo>
                  <a:cubicBezTo>
                    <a:pt x="22267" y="952281"/>
                    <a:pt x="0" y="930015"/>
                    <a:pt x="0" y="902547"/>
                  </a:cubicBezTo>
                  <a:lnTo>
                    <a:pt x="0" y="49734"/>
                  </a:lnTo>
                  <a:cubicBezTo>
                    <a:pt x="0" y="22267"/>
                    <a:pt x="22267" y="0"/>
                    <a:pt x="49734" y="0"/>
                  </a:cubicBezTo>
                  <a:close/>
                </a:path>
              </a:pathLst>
            </a:custGeom>
            <a:blipFill>
              <a:blip r:embed="rId2"/>
              <a:stretch>
                <a:fillRect t="-176" b="-176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15049500" y="0"/>
            <a:ext cx="3238500" cy="10287000"/>
            <a:chOff x="0" y="0"/>
            <a:chExt cx="852938" cy="27093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52938" cy="2709333"/>
            </a:xfrm>
            <a:custGeom>
              <a:avLst/>
              <a:gdLst/>
              <a:ahLst/>
              <a:cxnLst/>
              <a:rect l="l" t="t" r="r" b="b"/>
              <a:pathLst>
                <a:path w="852938" h="2709333">
                  <a:moveTo>
                    <a:pt x="0" y="0"/>
                  </a:moveTo>
                  <a:lnTo>
                    <a:pt x="852938" y="0"/>
                  </a:lnTo>
                  <a:lnTo>
                    <a:pt x="85293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E8B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852938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172950" y="666750"/>
            <a:ext cx="5448300" cy="8058150"/>
            <a:chOff x="0" y="0"/>
            <a:chExt cx="643859" cy="95228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43859" cy="952281"/>
            </a:xfrm>
            <a:custGeom>
              <a:avLst/>
              <a:gdLst/>
              <a:ahLst/>
              <a:cxnLst/>
              <a:rect l="l" t="t" r="r" b="b"/>
              <a:pathLst>
                <a:path w="643859" h="952281">
                  <a:moveTo>
                    <a:pt x="49734" y="0"/>
                  </a:moveTo>
                  <a:lnTo>
                    <a:pt x="594125" y="0"/>
                  </a:lnTo>
                  <a:cubicBezTo>
                    <a:pt x="621592" y="0"/>
                    <a:pt x="643859" y="22267"/>
                    <a:pt x="643859" y="49734"/>
                  </a:cubicBezTo>
                  <a:lnTo>
                    <a:pt x="643859" y="902547"/>
                  </a:lnTo>
                  <a:cubicBezTo>
                    <a:pt x="643859" y="930015"/>
                    <a:pt x="621592" y="952281"/>
                    <a:pt x="594125" y="952281"/>
                  </a:cubicBezTo>
                  <a:lnTo>
                    <a:pt x="49734" y="952281"/>
                  </a:lnTo>
                  <a:cubicBezTo>
                    <a:pt x="22267" y="952281"/>
                    <a:pt x="0" y="930015"/>
                    <a:pt x="0" y="902547"/>
                  </a:cubicBezTo>
                  <a:lnTo>
                    <a:pt x="0" y="49734"/>
                  </a:lnTo>
                  <a:cubicBezTo>
                    <a:pt x="0" y="22267"/>
                    <a:pt x="22267" y="0"/>
                    <a:pt x="49734" y="0"/>
                  </a:cubicBezTo>
                  <a:close/>
                </a:path>
              </a:pathLst>
            </a:custGeom>
            <a:blipFill>
              <a:blip r:embed="rId3"/>
              <a:stretch>
                <a:fillRect t="-176" b="-176"/>
              </a:stretch>
            </a:blipFill>
          </p:spPr>
        </p:sp>
      </p:grpSp>
      <p:sp>
        <p:nvSpPr>
          <p:cNvPr id="12" name="AutoShape 12"/>
          <p:cNvSpPr/>
          <p:nvPr/>
        </p:nvSpPr>
        <p:spPr>
          <a:xfrm>
            <a:off x="666750" y="9620250"/>
            <a:ext cx="1695450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666750" y="9676455"/>
            <a:ext cx="2571750" cy="217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679"/>
              </a:lnSpc>
              <a:spcBef>
                <a:spcPct val="0"/>
              </a:spcBef>
            </a:pPr>
            <a:r>
              <a:rPr lang="en-US" sz="1200" b="1" spc="-12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KEY FEATURES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526744" y="9676442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lvl="0" indent="0" algn="r">
              <a:lnSpc>
                <a:spcPts val="1679"/>
              </a:lnSpc>
              <a:spcBef>
                <a:spcPct val="0"/>
              </a:spcBef>
            </a:pPr>
            <a:r>
              <a:rPr lang="en-US" sz="1200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666750"/>
            <a:ext cx="5448300" cy="3460713"/>
            <a:chOff x="0" y="0"/>
            <a:chExt cx="7264400" cy="4614284"/>
          </a:xfrm>
        </p:grpSpPr>
        <p:sp>
          <p:nvSpPr>
            <p:cNvPr id="3" name="TextBox 3"/>
            <p:cNvSpPr txBox="1"/>
            <p:nvPr/>
          </p:nvSpPr>
          <p:spPr>
            <a:xfrm>
              <a:off x="0" y="3426834"/>
              <a:ext cx="7264400" cy="1187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</a:pPr>
              <a:r>
                <a:rPr lang="en-US" sz="3000" b="1" spc="-3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Engaging Design for Creative Professionals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7264400" cy="27188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699"/>
                </a:lnSpc>
              </a:pPr>
              <a:r>
                <a:rPr lang="en-US" sz="6999" b="1" spc="-69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Creative Template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419850" y="666750"/>
            <a:ext cx="5448300" cy="8058150"/>
            <a:chOff x="0" y="0"/>
            <a:chExt cx="643859" cy="95228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43859" cy="952281"/>
            </a:xfrm>
            <a:custGeom>
              <a:avLst/>
              <a:gdLst/>
              <a:ahLst/>
              <a:cxnLst/>
              <a:rect l="l" t="t" r="r" b="b"/>
              <a:pathLst>
                <a:path w="643859" h="952281">
                  <a:moveTo>
                    <a:pt x="49734" y="0"/>
                  </a:moveTo>
                  <a:lnTo>
                    <a:pt x="594125" y="0"/>
                  </a:lnTo>
                  <a:cubicBezTo>
                    <a:pt x="621592" y="0"/>
                    <a:pt x="643859" y="22267"/>
                    <a:pt x="643859" y="49734"/>
                  </a:cubicBezTo>
                  <a:lnTo>
                    <a:pt x="643859" y="902547"/>
                  </a:lnTo>
                  <a:cubicBezTo>
                    <a:pt x="643859" y="930015"/>
                    <a:pt x="621592" y="952281"/>
                    <a:pt x="594125" y="952281"/>
                  </a:cubicBezTo>
                  <a:lnTo>
                    <a:pt x="49734" y="952281"/>
                  </a:lnTo>
                  <a:cubicBezTo>
                    <a:pt x="22267" y="952281"/>
                    <a:pt x="0" y="930015"/>
                    <a:pt x="0" y="902547"/>
                  </a:cubicBezTo>
                  <a:lnTo>
                    <a:pt x="0" y="49734"/>
                  </a:lnTo>
                  <a:cubicBezTo>
                    <a:pt x="0" y="22267"/>
                    <a:pt x="22267" y="0"/>
                    <a:pt x="49734" y="0"/>
                  </a:cubicBezTo>
                  <a:close/>
                </a:path>
              </a:pathLst>
            </a:custGeom>
            <a:blipFill>
              <a:blip r:embed="rId2"/>
              <a:stretch>
                <a:fillRect t="-176" b="-176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15049500" y="0"/>
            <a:ext cx="3238500" cy="10287000"/>
            <a:chOff x="0" y="0"/>
            <a:chExt cx="852938" cy="27093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52938" cy="2709333"/>
            </a:xfrm>
            <a:custGeom>
              <a:avLst/>
              <a:gdLst/>
              <a:ahLst/>
              <a:cxnLst/>
              <a:rect l="l" t="t" r="r" b="b"/>
              <a:pathLst>
                <a:path w="852938" h="2709333">
                  <a:moveTo>
                    <a:pt x="0" y="0"/>
                  </a:moveTo>
                  <a:lnTo>
                    <a:pt x="852938" y="0"/>
                  </a:lnTo>
                  <a:lnTo>
                    <a:pt x="85293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E8B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852938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172950" y="666750"/>
            <a:ext cx="5448300" cy="8058150"/>
            <a:chOff x="0" y="0"/>
            <a:chExt cx="643859" cy="95228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43859" cy="952281"/>
            </a:xfrm>
            <a:custGeom>
              <a:avLst/>
              <a:gdLst/>
              <a:ahLst/>
              <a:cxnLst/>
              <a:rect l="l" t="t" r="r" b="b"/>
              <a:pathLst>
                <a:path w="643859" h="952281">
                  <a:moveTo>
                    <a:pt x="49734" y="0"/>
                  </a:moveTo>
                  <a:lnTo>
                    <a:pt x="594125" y="0"/>
                  </a:lnTo>
                  <a:cubicBezTo>
                    <a:pt x="621592" y="0"/>
                    <a:pt x="643859" y="22267"/>
                    <a:pt x="643859" y="49734"/>
                  </a:cubicBezTo>
                  <a:lnTo>
                    <a:pt x="643859" y="902547"/>
                  </a:lnTo>
                  <a:cubicBezTo>
                    <a:pt x="643859" y="930015"/>
                    <a:pt x="621592" y="952281"/>
                    <a:pt x="594125" y="952281"/>
                  </a:cubicBezTo>
                  <a:lnTo>
                    <a:pt x="49734" y="952281"/>
                  </a:lnTo>
                  <a:cubicBezTo>
                    <a:pt x="22267" y="952281"/>
                    <a:pt x="0" y="930015"/>
                    <a:pt x="0" y="902547"/>
                  </a:cubicBezTo>
                  <a:lnTo>
                    <a:pt x="0" y="49734"/>
                  </a:lnTo>
                  <a:cubicBezTo>
                    <a:pt x="0" y="22267"/>
                    <a:pt x="22267" y="0"/>
                    <a:pt x="49734" y="0"/>
                  </a:cubicBezTo>
                  <a:close/>
                </a:path>
              </a:pathLst>
            </a:custGeom>
            <a:blipFill>
              <a:blip r:embed="rId3"/>
              <a:stretch>
                <a:fillRect t="-176" b="-176"/>
              </a:stretch>
            </a:blipFill>
          </p:spPr>
        </p:sp>
      </p:grpSp>
      <p:sp>
        <p:nvSpPr>
          <p:cNvPr id="12" name="AutoShape 12"/>
          <p:cNvSpPr/>
          <p:nvPr/>
        </p:nvSpPr>
        <p:spPr>
          <a:xfrm>
            <a:off x="666750" y="9620250"/>
            <a:ext cx="1695450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666750" y="9676455"/>
            <a:ext cx="2571750" cy="217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679"/>
              </a:lnSpc>
              <a:spcBef>
                <a:spcPct val="0"/>
              </a:spcBef>
            </a:pPr>
            <a:r>
              <a:rPr lang="en-US" sz="1200" b="1" spc="-12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EXAMPLES AND INSIGHTS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526744" y="9676442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lvl="0" indent="0" algn="r">
              <a:lnSpc>
                <a:spcPts val="1679"/>
              </a:lnSpc>
              <a:spcBef>
                <a:spcPct val="0"/>
              </a:spcBef>
            </a:pPr>
            <a:r>
              <a:rPr lang="en-US" sz="1200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666750"/>
            <a:ext cx="5448300" cy="3460713"/>
            <a:chOff x="0" y="0"/>
            <a:chExt cx="7264400" cy="4614284"/>
          </a:xfrm>
        </p:grpSpPr>
        <p:sp>
          <p:nvSpPr>
            <p:cNvPr id="3" name="TextBox 3"/>
            <p:cNvSpPr txBox="1"/>
            <p:nvPr/>
          </p:nvSpPr>
          <p:spPr>
            <a:xfrm>
              <a:off x="0" y="3426834"/>
              <a:ext cx="7264400" cy="1187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00"/>
                </a:lnSpc>
              </a:pPr>
              <a:r>
                <a:rPr lang="en-US" sz="3000" b="1" spc="-30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Digital Portfolio for Engineers and Developers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7264400" cy="27188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699"/>
                </a:lnSpc>
              </a:pPr>
              <a:r>
                <a:rPr lang="en-US" sz="6999" b="1" spc="-69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Technical Template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419850" y="666750"/>
            <a:ext cx="5448300" cy="8058150"/>
            <a:chOff x="0" y="0"/>
            <a:chExt cx="643859" cy="95228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43859" cy="952281"/>
            </a:xfrm>
            <a:custGeom>
              <a:avLst/>
              <a:gdLst/>
              <a:ahLst/>
              <a:cxnLst/>
              <a:rect l="l" t="t" r="r" b="b"/>
              <a:pathLst>
                <a:path w="643859" h="952281">
                  <a:moveTo>
                    <a:pt x="49734" y="0"/>
                  </a:moveTo>
                  <a:lnTo>
                    <a:pt x="594125" y="0"/>
                  </a:lnTo>
                  <a:cubicBezTo>
                    <a:pt x="621592" y="0"/>
                    <a:pt x="643859" y="22267"/>
                    <a:pt x="643859" y="49734"/>
                  </a:cubicBezTo>
                  <a:lnTo>
                    <a:pt x="643859" y="902547"/>
                  </a:lnTo>
                  <a:cubicBezTo>
                    <a:pt x="643859" y="930015"/>
                    <a:pt x="621592" y="952281"/>
                    <a:pt x="594125" y="952281"/>
                  </a:cubicBezTo>
                  <a:lnTo>
                    <a:pt x="49734" y="952281"/>
                  </a:lnTo>
                  <a:cubicBezTo>
                    <a:pt x="22267" y="952281"/>
                    <a:pt x="0" y="930015"/>
                    <a:pt x="0" y="902547"/>
                  </a:cubicBezTo>
                  <a:lnTo>
                    <a:pt x="0" y="49734"/>
                  </a:lnTo>
                  <a:cubicBezTo>
                    <a:pt x="0" y="22267"/>
                    <a:pt x="22267" y="0"/>
                    <a:pt x="49734" y="0"/>
                  </a:cubicBezTo>
                  <a:close/>
                </a:path>
              </a:pathLst>
            </a:custGeom>
            <a:blipFill>
              <a:blip r:embed="rId2"/>
              <a:stretch>
                <a:fillRect t="-176" b="-176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15049500" y="0"/>
            <a:ext cx="3238500" cy="10287000"/>
            <a:chOff x="0" y="0"/>
            <a:chExt cx="852938" cy="27093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52938" cy="2709333"/>
            </a:xfrm>
            <a:custGeom>
              <a:avLst/>
              <a:gdLst/>
              <a:ahLst/>
              <a:cxnLst/>
              <a:rect l="l" t="t" r="r" b="b"/>
              <a:pathLst>
                <a:path w="852938" h="2709333">
                  <a:moveTo>
                    <a:pt x="0" y="0"/>
                  </a:moveTo>
                  <a:lnTo>
                    <a:pt x="852938" y="0"/>
                  </a:lnTo>
                  <a:lnTo>
                    <a:pt x="85293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E8B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76200"/>
              <a:ext cx="852938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172950" y="666750"/>
            <a:ext cx="5448300" cy="8058150"/>
            <a:chOff x="0" y="0"/>
            <a:chExt cx="643859" cy="95228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43859" cy="952281"/>
            </a:xfrm>
            <a:custGeom>
              <a:avLst/>
              <a:gdLst/>
              <a:ahLst/>
              <a:cxnLst/>
              <a:rect l="l" t="t" r="r" b="b"/>
              <a:pathLst>
                <a:path w="643859" h="952281">
                  <a:moveTo>
                    <a:pt x="49734" y="0"/>
                  </a:moveTo>
                  <a:lnTo>
                    <a:pt x="594125" y="0"/>
                  </a:lnTo>
                  <a:cubicBezTo>
                    <a:pt x="621592" y="0"/>
                    <a:pt x="643859" y="22267"/>
                    <a:pt x="643859" y="49734"/>
                  </a:cubicBezTo>
                  <a:lnTo>
                    <a:pt x="643859" y="902547"/>
                  </a:lnTo>
                  <a:cubicBezTo>
                    <a:pt x="643859" y="930015"/>
                    <a:pt x="621592" y="952281"/>
                    <a:pt x="594125" y="952281"/>
                  </a:cubicBezTo>
                  <a:lnTo>
                    <a:pt x="49734" y="952281"/>
                  </a:lnTo>
                  <a:cubicBezTo>
                    <a:pt x="22267" y="952281"/>
                    <a:pt x="0" y="930015"/>
                    <a:pt x="0" y="902547"/>
                  </a:cubicBezTo>
                  <a:lnTo>
                    <a:pt x="0" y="49734"/>
                  </a:lnTo>
                  <a:cubicBezTo>
                    <a:pt x="0" y="22267"/>
                    <a:pt x="22267" y="0"/>
                    <a:pt x="49734" y="0"/>
                  </a:cubicBezTo>
                  <a:close/>
                </a:path>
              </a:pathLst>
            </a:custGeom>
            <a:blipFill>
              <a:blip r:embed="rId3"/>
              <a:stretch>
                <a:fillRect t="-176" b="-176"/>
              </a:stretch>
            </a:blipFill>
          </p:spPr>
        </p:sp>
      </p:grpSp>
      <p:sp>
        <p:nvSpPr>
          <p:cNvPr id="12" name="AutoShape 12"/>
          <p:cNvSpPr/>
          <p:nvPr/>
        </p:nvSpPr>
        <p:spPr>
          <a:xfrm>
            <a:off x="666750" y="9620250"/>
            <a:ext cx="1695450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666750" y="9676455"/>
            <a:ext cx="2571750" cy="217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679"/>
              </a:lnSpc>
              <a:spcBef>
                <a:spcPct val="0"/>
              </a:spcBef>
            </a:pPr>
            <a:r>
              <a:rPr lang="en-US" sz="1200" b="1" spc="-12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KEY FEATURES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526744" y="9676442"/>
            <a:ext cx="152400" cy="190500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marL="0" lvl="0" indent="0" algn="r">
              <a:lnSpc>
                <a:spcPts val="1679"/>
              </a:lnSpc>
              <a:spcBef>
                <a:spcPct val="0"/>
              </a:spcBef>
            </a:pPr>
            <a:r>
              <a:rPr lang="en-US" sz="1200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228</Words>
  <Application>Microsoft Office PowerPoint</Application>
  <PresentationFormat>Custom</PresentationFormat>
  <Paragraphs>58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Telegraf Bold</vt:lpstr>
      <vt:lpstr>Arial</vt:lpstr>
      <vt:lpstr>Telegraf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- Digital Portfolio Templates</dc:title>
  <dc:creator>PADMANAVA</dc:creator>
  <dc:description>Presentation - Digital Portfolio Templates</dc:description>
  <cp:lastModifiedBy>mojumderpadmanava@gmail.com</cp:lastModifiedBy>
  <cp:revision>1</cp:revision>
  <dcterms:created xsi:type="dcterms:W3CDTF">2006-08-16T00:00:00Z</dcterms:created>
  <dcterms:modified xsi:type="dcterms:W3CDTF">2025-10-18T05:40:27Z</dcterms:modified>
  <dc:identifier>DAG13xCss1s</dc:identifier>
</cp:coreProperties>
</file>

<file path=docProps/thumbnail.jpeg>
</file>